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3"/>
  </p:sldMasterIdLst>
  <p:notesMasterIdLst>
    <p:notesMasterId r:id="rId32"/>
  </p:notesMasterIdLst>
  <p:handoutMasterIdLst>
    <p:handoutMasterId r:id="rId33"/>
  </p:handoutMasterIdLst>
  <p:sldIdLst>
    <p:sldId id="348" r:id="rId4"/>
    <p:sldId id="538" r:id="rId5"/>
    <p:sldId id="582" r:id="rId6"/>
    <p:sldId id="583" r:id="rId7"/>
    <p:sldId id="589" r:id="rId8"/>
    <p:sldId id="608" r:id="rId9"/>
    <p:sldId id="581" r:id="rId10"/>
    <p:sldId id="584" r:id="rId11"/>
    <p:sldId id="585" r:id="rId12"/>
    <p:sldId id="586" r:id="rId13"/>
    <p:sldId id="587" r:id="rId14"/>
    <p:sldId id="588" r:id="rId15"/>
    <p:sldId id="593" r:id="rId16"/>
    <p:sldId id="591" r:id="rId17"/>
    <p:sldId id="592" r:id="rId18"/>
    <p:sldId id="595" r:id="rId19"/>
    <p:sldId id="596" r:id="rId20"/>
    <p:sldId id="603" r:id="rId21"/>
    <p:sldId id="604" r:id="rId22"/>
    <p:sldId id="597" r:id="rId23"/>
    <p:sldId id="607" r:id="rId24"/>
    <p:sldId id="598" r:id="rId25"/>
    <p:sldId id="599" r:id="rId26"/>
    <p:sldId id="600" r:id="rId27"/>
    <p:sldId id="605" r:id="rId28"/>
    <p:sldId id="606" r:id="rId29"/>
    <p:sldId id="601" r:id="rId30"/>
    <p:sldId id="602" r:id="rId3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D457"/>
    <a:srgbClr val="DCDDDE"/>
    <a:srgbClr val="B2BB1E"/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9" autoAdjust="0"/>
    <p:restoredTop sz="91631" autoAdjust="0"/>
  </p:normalViewPr>
  <p:slideViewPr>
    <p:cSldViewPr snapToGrid="0">
      <p:cViewPr>
        <p:scale>
          <a:sx n="100" d="100"/>
          <a:sy n="100" d="100"/>
        </p:scale>
        <p:origin x="-186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832D194-97A6-4BF2-AB55-074D390D5F6A}" type="datetimeFigureOut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F65EE9D-6941-428A-B7CE-6E8A4762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F047862-8446-4E27-9BBB-F1BF83DB96E9}" type="datetimeFigureOut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357C64B-5E5F-49AC-A160-65735A690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99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4AFDA0D-7B92-4EF8-A260-BC345C609109}" type="slidenum">
              <a:rPr lang="en-US" smtClean="0"/>
              <a:pPr eaLnBrk="1" hangingPunct="1"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000" b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BA70B7C-F961-4D12-B7EF-0F391AEF5A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1301" y="6400800"/>
            <a:ext cx="4682392" cy="446088"/>
          </a:xfrm>
        </p:spPr>
        <p:txBody>
          <a:bodyPr anchor="ctr"/>
          <a:lstStyle>
            <a:lvl1pPr>
              <a:buNone/>
              <a:defRPr sz="1400" b="1" i="1" baseline="0">
                <a:solidFill>
                  <a:schemeClr val="bg1"/>
                </a:solidFill>
              </a:defRPr>
            </a:lvl1pPr>
            <a:lvl2pPr>
              <a:buNone/>
              <a:defRPr sz="1400" b="1" i="1">
                <a:solidFill>
                  <a:schemeClr val="accent2"/>
                </a:solidFill>
              </a:defRPr>
            </a:lvl2pPr>
            <a:lvl3pPr>
              <a:buNone/>
              <a:defRPr sz="1400" b="1" i="1">
                <a:solidFill>
                  <a:schemeClr val="accent2"/>
                </a:solidFill>
              </a:defRPr>
            </a:lvl3pPr>
            <a:lvl4pPr>
              <a:buNone/>
              <a:defRPr sz="1400" b="1" i="1">
                <a:solidFill>
                  <a:schemeClr val="accent2"/>
                </a:solidFill>
              </a:defRPr>
            </a:lvl4pPr>
            <a:lvl5pPr>
              <a:buNone/>
              <a:defRPr sz="1400" b="1" i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6A6A6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6A6A6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A01A362-E868-474B-A0CC-615A8514C0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1301" y="6400800"/>
            <a:ext cx="4682392" cy="446088"/>
          </a:xfrm>
        </p:spPr>
        <p:txBody>
          <a:bodyPr anchor="ctr"/>
          <a:lstStyle>
            <a:lvl1pPr>
              <a:buNone/>
              <a:defRPr sz="1400" b="1" i="1" baseline="0">
                <a:solidFill>
                  <a:schemeClr val="bg1"/>
                </a:solidFill>
              </a:defRPr>
            </a:lvl1pPr>
            <a:lvl2pPr>
              <a:buNone/>
              <a:defRPr sz="1400" b="1" i="1">
                <a:solidFill>
                  <a:schemeClr val="accent2"/>
                </a:solidFill>
              </a:defRPr>
            </a:lvl2pPr>
            <a:lvl3pPr>
              <a:buNone/>
              <a:defRPr sz="1400" b="1" i="1">
                <a:solidFill>
                  <a:schemeClr val="accent2"/>
                </a:solidFill>
              </a:defRPr>
            </a:lvl3pPr>
            <a:lvl4pPr>
              <a:buNone/>
              <a:defRPr sz="1400" b="1" i="1">
                <a:solidFill>
                  <a:schemeClr val="accent2"/>
                </a:solidFill>
              </a:defRPr>
            </a:lvl4pPr>
            <a:lvl5pPr>
              <a:buNone/>
              <a:defRPr sz="1400" b="1" i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6A6A6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6A6A6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C368AA7-E5BA-4F56-BADA-5C9ABE6E48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1301" y="6400800"/>
            <a:ext cx="4682392" cy="446088"/>
          </a:xfrm>
        </p:spPr>
        <p:txBody>
          <a:bodyPr anchor="ctr"/>
          <a:lstStyle>
            <a:lvl1pPr>
              <a:buNone/>
              <a:defRPr sz="1400" b="1" i="1" baseline="0">
                <a:solidFill>
                  <a:schemeClr val="bg1"/>
                </a:solidFill>
              </a:defRPr>
            </a:lvl1pPr>
            <a:lvl2pPr>
              <a:buNone/>
              <a:defRPr sz="1400" b="1" i="1">
                <a:solidFill>
                  <a:schemeClr val="accent2"/>
                </a:solidFill>
              </a:defRPr>
            </a:lvl2pPr>
            <a:lvl3pPr>
              <a:buNone/>
              <a:defRPr sz="1400" b="1" i="1">
                <a:solidFill>
                  <a:schemeClr val="accent2"/>
                </a:solidFill>
              </a:defRPr>
            </a:lvl3pPr>
            <a:lvl4pPr>
              <a:buNone/>
              <a:defRPr sz="1400" b="1" i="1">
                <a:solidFill>
                  <a:schemeClr val="accent2"/>
                </a:solidFill>
              </a:defRPr>
            </a:lvl4pPr>
            <a:lvl5pPr>
              <a:buNone/>
              <a:defRPr sz="1400" b="1" i="1">
                <a:solidFill>
                  <a:schemeClr val="accent2"/>
                </a:solidFill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A6A6A6"/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A6A6A6"/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fld id="{A3E49752-65B5-43DC-94CC-85BB82BD0D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1301" y="6400800"/>
            <a:ext cx="4682392" cy="446088"/>
          </a:xfrm>
        </p:spPr>
        <p:txBody>
          <a:bodyPr anchor="ctr"/>
          <a:lstStyle>
            <a:lvl1pPr>
              <a:buNone/>
              <a:defRPr sz="1400" b="1" i="1" baseline="0">
                <a:solidFill>
                  <a:schemeClr val="bg1"/>
                </a:solidFill>
              </a:defRPr>
            </a:lvl1pPr>
            <a:lvl2pPr>
              <a:buNone/>
              <a:defRPr sz="1400" b="1" i="1">
                <a:solidFill>
                  <a:schemeClr val="accent2"/>
                </a:solidFill>
              </a:defRPr>
            </a:lvl2pPr>
            <a:lvl3pPr>
              <a:buNone/>
              <a:defRPr sz="1400" b="1" i="1">
                <a:solidFill>
                  <a:schemeClr val="accent2"/>
                </a:solidFill>
              </a:defRPr>
            </a:lvl3pPr>
            <a:lvl4pPr>
              <a:buNone/>
              <a:defRPr sz="1400" b="1" i="1">
                <a:solidFill>
                  <a:schemeClr val="accent2"/>
                </a:solidFill>
              </a:defRPr>
            </a:lvl4pPr>
            <a:lvl5pPr>
              <a:buNone/>
              <a:defRPr sz="1400" b="1" i="1">
                <a:solidFill>
                  <a:schemeClr val="accent2"/>
                </a:solidFill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A6A6A6"/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A6A6A6"/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fld id="{7C670D9D-A81A-43FC-A170-CAFEFAC2AF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1301" y="6400800"/>
            <a:ext cx="4682392" cy="446088"/>
          </a:xfrm>
        </p:spPr>
        <p:txBody>
          <a:bodyPr anchor="ctr"/>
          <a:lstStyle>
            <a:lvl1pPr>
              <a:buNone/>
              <a:defRPr sz="1400" b="1" i="1" baseline="0">
                <a:solidFill>
                  <a:schemeClr val="bg1"/>
                </a:solidFill>
              </a:defRPr>
            </a:lvl1pPr>
            <a:lvl2pPr>
              <a:buNone/>
              <a:defRPr sz="1400" b="1" i="1">
                <a:solidFill>
                  <a:schemeClr val="accent2"/>
                </a:solidFill>
              </a:defRPr>
            </a:lvl2pPr>
            <a:lvl3pPr>
              <a:buNone/>
              <a:defRPr sz="1400" b="1" i="1">
                <a:solidFill>
                  <a:schemeClr val="accent2"/>
                </a:solidFill>
              </a:defRPr>
            </a:lvl3pPr>
            <a:lvl4pPr>
              <a:buNone/>
              <a:defRPr sz="1400" b="1" i="1">
                <a:solidFill>
                  <a:schemeClr val="accent2"/>
                </a:solidFill>
              </a:defRPr>
            </a:lvl4pPr>
            <a:lvl5pPr>
              <a:buNone/>
              <a:defRPr sz="1400" b="1" i="1">
                <a:solidFill>
                  <a:schemeClr val="accent2"/>
                </a:solidFill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A6A6A6"/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A6A6A6"/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fld id="{E9C2C9A8-9233-421F-B7AC-E217FB36CE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76442" y="6385034"/>
            <a:ext cx="567558" cy="301517"/>
          </a:xfrm>
          <a:prstGeom prst="rect">
            <a:avLst/>
          </a:prstGeom>
        </p:spPr>
        <p:txBody>
          <a:bodyPr/>
          <a:lstStyle/>
          <a:p>
            <a:fld id="{3D46B609-DC4F-4124-AFA6-58A8AE882C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 anchor="ctr"/>
          <a:lstStyle>
            <a:lvl1pPr algn="r"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/>
          </p:nvPr>
        </p:nvSpPr>
        <p:spPr>
          <a:xfrm>
            <a:off x="449317" y="4178409"/>
            <a:ext cx="8245366" cy="882322"/>
          </a:xfrm>
        </p:spPr>
        <p:txBody>
          <a:bodyPr>
            <a:normAutofit/>
          </a:bodyPr>
          <a:lstStyle>
            <a:lvl1pPr marL="0" indent="0" algn="r">
              <a:buNone/>
              <a:defRPr sz="3200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ambria" pitchFamily="18" charset="0"/>
              </a:defRPr>
            </a:lvl1pPr>
            <a:lvl2pPr>
              <a:defRPr sz="2000">
                <a:solidFill>
                  <a:schemeClr val="tx1"/>
                </a:solidFill>
                <a:latin typeface="Cambria" pitchFamily="18" charset="0"/>
              </a:defRPr>
            </a:lvl2pPr>
            <a:lvl3pPr>
              <a:defRPr sz="1800">
                <a:solidFill>
                  <a:schemeClr val="tx1"/>
                </a:solidFill>
                <a:latin typeface="Cambria" pitchFamily="18" charset="0"/>
              </a:defRPr>
            </a:lvl3pPr>
            <a:lvl4pPr>
              <a:defRPr sz="1600">
                <a:solidFill>
                  <a:schemeClr val="tx1"/>
                </a:solidFill>
                <a:latin typeface="Cambria" pitchFamily="18" charset="0"/>
              </a:defRPr>
            </a:lvl4pPr>
            <a:lvl5pPr>
              <a:defRPr sz="1400">
                <a:solidFill>
                  <a:schemeClr val="tx1"/>
                </a:solidFill>
                <a:latin typeface="Cambr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608007" y="6432330"/>
            <a:ext cx="488731" cy="37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B4B99AB-E346-4D34-A403-DCE2D1D92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608007" y="6432330"/>
            <a:ext cx="488731" cy="37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B4B99AB-E346-4D34-A403-DCE2D1D92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7B8A46B-056E-4410-9551-FCAC92060E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1D7B09-6B9B-4E0C-9D61-740DED58EA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B0FD59A-3D13-47AB-A2DD-35C225A808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3A763C5-480B-4F34-A93A-880FC2786E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ight Triangle 1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1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1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518E7A3-1C9C-4B26-9B6B-F98CCDE7E2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DEBA206-4120-45D3-82FD-79413423CB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7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9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1030" name="Freeform 15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15120938 w 5772"/>
              <a:gd name="T1" fmla="*/ 5040317 h 656"/>
              <a:gd name="T2" fmla="*/ 2147483647 w 5772"/>
              <a:gd name="T3" fmla="*/ 0 h 656"/>
              <a:gd name="T4" fmla="*/ 2147483647 w 5772"/>
              <a:gd name="T5" fmla="*/ 924899026 h 656"/>
              <a:gd name="T6" fmla="*/ 2147483647 w 5772"/>
              <a:gd name="T7" fmla="*/ 138609521 h 656"/>
              <a:gd name="T8" fmla="*/ 2147483647 w 5772"/>
              <a:gd name="T9" fmla="*/ 536794590 h 656"/>
              <a:gd name="T10" fmla="*/ 2147483647 w 5772"/>
              <a:gd name="T11" fmla="*/ 1106350450 h 656"/>
              <a:gd name="T12" fmla="*/ 2147483647 w 5772"/>
              <a:gd name="T13" fmla="*/ 506552686 h 656"/>
              <a:gd name="T14" fmla="*/ 0 w 5772"/>
              <a:gd name="T15" fmla="*/ 1653225675 h 656"/>
              <a:gd name="T16" fmla="*/ 15120938 w 5772"/>
              <a:gd name="T17" fmla="*/ 5040317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31" name="Group 16"/>
          <p:cNvGrpSpPr>
            <a:grpSpLocks/>
          </p:cNvGrpSpPr>
          <p:nvPr/>
        </p:nvGrpSpPr>
        <p:grpSpPr bwMode="auto">
          <a:xfrm>
            <a:off x="0" y="5943600"/>
            <a:ext cx="9180513" cy="649288"/>
            <a:chOff x="-19045" y="216550"/>
            <a:chExt cx="9180548" cy="649224"/>
          </a:xfrm>
        </p:grpSpPr>
        <p:sp>
          <p:nvSpPr>
            <p:cNvPr id="19" name="Freeform 18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pic>
        <p:nvPicPr>
          <p:cNvPr id="1032" name="Picture 20" descr="AK_WaterPlan.png"/>
          <p:cNvPicPr>
            <a:picLocks noChangeAspect="1"/>
          </p:cNvPicPr>
          <p:nvPr/>
        </p:nvPicPr>
        <p:blipFill>
          <a:blip r:embed="rId18" cstate="print"/>
          <a:srcRect l="-16667" b="13879"/>
          <a:stretch>
            <a:fillRect/>
          </a:stretch>
        </p:blipFill>
        <p:spPr bwMode="auto">
          <a:xfrm>
            <a:off x="0" y="5911850"/>
            <a:ext cx="1600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4" descr="arseal.gif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029575" y="60198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3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  <p:sldLayoutId id="2147483955" r:id="rId12"/>
    <p:sldLayoutId id="2147483956" r:id="rId13"/>
    <p:sldLayoutId id="2147483957" r:id="rId14"/>
    <p:sldLayoutId id="2147483958" r:id="rId15"/>
    <p:sldLayoutId id="2147483972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104" y="1371600"/>
            <a:ext cx="7851648" cy="18288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Comprehensive Update </a:t>
            </a:r>
            <a:br>
              <a:rPr lang="en-US" sz="44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of the Arkansas Water Plan</a:t>
            </a:r>
            <a:endParaRPr lang="en-US" sz="440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0723" name="Subtitle 2"/>
          <p:cNvSpPr>
            <a:spLocks noGrp="1"/>
          </p:cNvSpPr>
          <p:nvPr>
            <p:ph type="subTitle" idx="1"/>
          </p:nvPr>
        </p:nvSpPr>
        <p:spPr>
          <a:xfrm>
            <a:off x="0" y="3848100"/>
            <a:ext cx="9144000" cy="1843088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r>
              <a:rPr lang="en-US" sz="3600" b="1" dirty="0" smtClean="0"/>
              <a:t>Issues and Recommendations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3600" b="1" dirty="0" smtClean="0"/>
              <a:t>Workgroup</a:t>
            </a:r>
          </a:p>
          <a:p>
            <a:pPr marR="0" algn="ctr" eaLnBrk="1" hangingPunct="1">
              <a:lnSpc>
                <a:spcPct val="80000"/>
              </a:lnSpc>
            </a:pPr>
            <a:endParaRPr lang="en-US" sz="2200" dirty="0" smtClean="0"/>
          </a:p>
          <a:p>
            <a:pPr marR="0" algn="ctr" eaLnBrk="1" hangingPunct="1">
              <a:lnSpc>
                <a:spcPct val="80000"/>
              </a:lnSpc>
            </a:pPr>
            <a:endParaRPr lang="en-US" sz="2000" dirty="0" smtClean="0"/>
          </a:p>
          <a:p>
            <a:pPr marR="0" algn="ctr" eaLnBrk="1" hangingPunct="1">
              <a:lnSpc>
                <a:spcPct val="80000"/>
              </a:lnSpc>
            </a:pPr>
            <a:r>
              <a:rPr lang="en-US" sz="2000" b="1" dirty="0" smtClean="0"/>
              <a:t>January 14, 2014</a:t>
            </a:r>
          </a:p>
        </p:txBody>
      </p:sp>
      <p:pic>
        <p:nvPicPr>
          <p:cNvPr id="30724" name="Picture 5" descr="ANRC_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2590800"/>
            <a:ext cx="12763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6" descr="arseal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363" y="1235075"/>
            <a:ext cx="12192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8" y="677917"/>
            <a:ext cx="8229600" cy="74426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Members Responsibility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3" y="1525260"/>
            <a:ext cx="8229600" cy="4389437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Agree to attend all meetings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3399"/>
                </a:solidFill>
              </a:rPr>
              <a:t>	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Represent your sector – provide input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	- Serve as a liaison for that sector in your 	region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 	- Read, synthesize information from others, 	present at regional meetings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	- Have an alternate if can’t attend 	(Spokesperson)</a:t>
            </a:r>
          </a:p>
        </p:txBody>
      </p:sp>
    </p:spTree>
    <p:extLst>
      <p:ext uri="{BB962C8B-B14F-4D97-AF65-F5344CB8AC3E}">
        <p14:creationId xmlns:p14="http://schemas.microsoft.com/office/powerpoint/2010/main" xmlns="" val="10359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8" y="677917"/>
            <a:ext cx="8229600" cy="74426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Workgroup Process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3" y="1525260"/>
            <a:ext cx="8229600" cy="4389437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Ground Rules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3399"/>
                </a:solidFill>
              </a:rPr>
              <a:t>	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- Be prepared when arrive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	- Request acknowledgement before 	speaking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	- One speaker at a time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	- Don’t interrupt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	- Respect each others thinking/value 	their contributions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0359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8" y="677917"/>
            <a:ext cx="8229600" cy="74426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Workgroup Process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3" y="1525260"/>
            <a:ext cx="8229600" cy="4389437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Ground Rules (Continued)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3399"/>
                </a:solidFill>
              </a:rPr>
              <a:t>	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- Listen for understanding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	- Ok to disagree – respectfully, openly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	- No side conversations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	- Stay on schedule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	- Silence is agreement</a:t>
            </a:r>
          </a:p>
          <a:p>
            <a:r>
              <a:rPr lang="en-US" sz="3600" b="1" dirty="0" smtClean="0">
                <a:solidFill>
                  <a:srgbClr val="003399"/>
                </a:solidFill>
              </a:rPr>
              <a:t>Cell Phones off/on vibrate</a:t>
            </a:r>
          </a:p>
        </p:txBody>
      </p:sp>
    </p:spTree>
    <p:extLst>
      <p:ext uri="{BB962C8B-B14F-4D97-AF65-F5344CB8AC3E}">
        <p14:creationId xmlns:p14="http://schemas.microsoft.com/office/powerpoint/2010/main" xmlns="" val="10359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000" b="1" dirty="0" smtClean="0"/>
              <a:t>Questions?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endParaRPr lang="en-US" sz="440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5604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8" y="677917"/>
            <a:ext cx="8229600" cy="74426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Today’s Meeting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5" y="1525260"/>
            <a:ext cx="8229600" cy="4389437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Review preliminary set of issues</a:t>
            </a:r>
          </a:p>
          <a:p>
            <a:pPr lvl="0">
              <a:buNone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- 1990 Arkansas Water Plan</a:t>
            </a:r>
          </a:p>
          <a:p>
            <a:pPr lvl="0">
              <a:buNone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	- 2013 Arkansas Water Plan public 	meetings</a:t>
            </a:r>
          </a:p>
          <a:p>
            <a:pPr lvl="0">
              <a:buNone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	- ANRC Commissioners and staff</a:t>
            </a:r>
          </a:p>
          <a:p>
            <a:pPr lvl="0">
              <a:buNone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	- Conservation District assessments, and </a:t>
            </a:r>
          </a:p>
          <a:p>
            <a:pPr lvl="0">
              <a:buNone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	- Winthrop Rockefeller Foundation Water 	Issues in Arkansas Report</a:t>
            </a:r>
          </a:p>
          <a:p>
            <a:pPr>
              <a:buNone/>
            </a:pPr>
            <a:endParaRPr lang="en-US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	-</a:t>
            </a:r>
            <a:endParaRPr lang="en-US" sz="3600" b="1" dirty="0" smtClean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9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663" y="630292"/>
            <a:ext cx="8229600" cy="74426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Today’s Meeting (Continued)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960" y="1420485"/>
            <a:ext cx="8229600" cy="4389437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Add other issues, by sector:</a:t>
            </a:r>
          </a:p>
          <a:p>
            <a:pPr lvl="0">
              <a:buNone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Ag – Irrigation + Livestock/Poultry</a:t>
            </a:r>
          </a:p>
          <a:p>
            <a:pPr lvl="0"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	- F&amp;W + Recreation</a:t>
            </a:r>
          </a:p>
          <a:p>
            <a:pPr lvl="0"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	- Thermoelectric + Industry</a:t>
            </a:r>
          </a:p>
          <a:p>
            <a:pPr lvl="0"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	- Public Water/Wastewater Providers</a:t>
            </a:r>
          </a:p>
          <a:p>
            <a:pPr lvl="0"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	- Municipal/County Governments</a:t>
            </a:r>
          </a:p>
          <a:p>
            <a:pPr lvl="0"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	- Navigation</a:t>
            </a:r>
          </a:p>
          <a:p>
            <a:pPr lvl="0"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	- Conservation Districts</a:t>
            </a:r>
          </a:p>
        </p:txBody>
      </p:sp>
    </p:spTree>
    <p:extLst>
      <p:ext uri="{BB962C8B-B14F-4D97-AF65-F5344CB8AC3E}">
        <p14:creationId xmlns:p14="http://schemas.microsoft.com/office/powerpoint/2010/main" xmlns="" val="10359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8" y="677917"/>
            <a:ext cx="8229600" cy="74426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Process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3" y="1525260"/>
            <a:ext cx="8229600" cy="4389437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1.5 Hours for Discussion</a:t>
            </a:r>
            <a:endParaRPr lang="en-US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rgbClr val="003399"/>
                </a:solidFill>
              </a:rPr>
              <a:t>Report Out – 5 minutes/Sector Group </a:t>
            </a:r>
          </a:p>
          <a:p>
            <a:pPr>
              <a:buNone/>
            </a:pPr>
            <a:r>
              <a:rPr lang="en-US" b="1" dirty="0" smtClean="0">
                <a:solidFill>
                  <a:srgbClr val="003399"/>
                </a:solidFill>
              </a:rPr>
              <a:t>	</a:t>
            </a:r>
            <a:r>
              <a:rPr lang="en-US" sz="2800" b="1" dirty="0" smtClean="0">
                <a:solidFill>
                  <a:srgbClr val="003399"/>
                </a:solidFill>
              </a:rPr>
              <a:t>-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New issues NOT in the preliminary list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	- Focus on regional and statewide issues, not 	local =&gt; State Water Plan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	- Focus on issues; recommendations come later</a:t>
            </a:r>
          </a:p>
          <a:p>
            <a:r>
              <a:rPr lang="en-US" sz="3200" b="1" dirty="0" smtClean="0">
                <a:solidFill>
                  <a:srgbClr val="003399"/>
                </a:solidFill>
              </a:rPr>
              <a:t>Facilitator/Reporter provided for each sector</a:t>
            </a:r>
          </a:p>
          <a:p>
            <a:pPr>
              <a:buNone/>
            </a:pP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9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000" b="1" dirty="0" smtClean="0"/>
              <a:t>Questions?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endParaRPr lang="en-US" sz="440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5604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8" y="677917"/>
            <a:ext cx="8229600" cy="74426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Sector Discussion Locations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3" y="1525260"/>
            <a:ext cx="8229600" cy="4389437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Agriculture – Classroom</a:t>
            </a:r>
            <a:endParaRPr lang="en-US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rgbClr val="003399"/>
                </a:solidFill>
              </a:rPr>
              <a:t>F&amp;W + Recreation – Board Room</a:t>
            </a:r>
          </a:p>
          <a:p>
            <a:r>
              <a:rPr lang="en-US" sz="3200" b="1" dirty="0" smtClean="0">
                <a:solidFill>
                  <a:srgbClr val="003399"/>
                </a:solidFill>
              </a:rPr>
              <a:t>Thermoelectric + Industry – Table 1</a:t>
            </a:r>
          </a:p>
          <a:p>
            <a:r>
              <a:rPr lang="en-US" sz="3200" b="1" dirty="0" smtClean="0">
                <a:solidFill>
                  <a:srgbClr val="003399"/>
                </a:solidFill>
              </a:rPr>
              <a:t>Public Water/Wastewater  - Table 2</a:t>
            </a:r>
          </a:p>
          <a:p>
            <a:r>
              <a:rPr lang="en-US" sz="3200" b="1" dirty="0" smtClean="0">
                <a:solidFill>
                  <a:srgbClr val="003399"/>
                </a:solidFill>
              </a:rPr>
              <a:t>Municipal/County </a:t>
            </a:r>
            <a:r>
              <a:rPr lang="en-US" sz="3200" b="1" dirty="0" err="1" smtClean="0">
                <a:solidFill>
                  <a:srgbClr val="003399"/>
                </a:solidFill>
              </a:rPr>
              <a:t>Gov’t</a:t>
            </a:r>
            <a:r>
              <a:rPr lang="en-US" sz="3200" b="1" dirty="0" smtClean="0">
                <a:solidFill>
                  <a:srgbClr val="003399"/>
                </a:solidFill>
              </a:rPr>
              <a:t> – Table 3</a:t>
            </a:r>
          </a:p>
          <a:p>
            <a:r>
              <a:rPr lang="en-US" sz="3200" b="1" dirty="0" smtClean="0">
                <a:solidFill>
                  <a:srgbClr val="003399"/>
                </a:solidFill>
              </a:rPr>
              <a:t>Navigation – Table 4</a:t>
            </a:r>
          </a:p>
          <a:p>
            <a:r>
              <a:rPr lang="en-US" sz="3200" b="1" dirty="0" smtClean="0">
                <a:solidFill>
                  <a:srgbClr val="003399"/>
                </a:solidFill>
              </a:rPr>
              <a:t>Conservation Districts – Table 5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3399"/>
                </a:solidFill>
              </a:rPr>
              <a:t>		</a:t>
            </a:r>
            <a:r>
              <a:rPr lang="en-US" sz="3200" b="1" dirty="0" smtClean="0"/>
              <a:t>Return for Report Out At 3:10</a:t>
            </a:r>
          </a:p>
        </p:txBody>
      </p:sp>
    </p:spTree>
    <p:extLst>
      <p:ext uri="{BB962C8B-B14F-4D97-AF65-F5344CB8AC3E}">
        <p14:creationId xmlns:p14="http://schemas.microsoft.com/office/powerpoint/2010/main" xmlns="" val="10359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/>
              <a:t>Report Out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000" b="1" dirty="0" smtClean="0"/>
              <a:t>Welcome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endParaRPr lang="en-US" sz="440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5604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Report Out – 5 Min/Combined Group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3399"/>
                </a:solidFill>
              </a:rPr>
              <a:t>Ag – Irrigation + Livestock/Poultry</a:t>
            </a:r>
          </a:p>
          <a:p>
            <a:pPr lvl="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3399"/>
                </a:solidFill>
              </a:rPr>
              <a:t>F&amp;W + Recreation</a:t>
            </a:r>
          </a:p>
          <a:p>
            <a:pPr lvl="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3399"/>
                </a:solidFill>
              </a:rPr>
              <a:t>Thermoelectric + Industry</a:t>
            </a:r>
          </a:p>
          <a:p>
            <a:pPr lvl="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3399"/>
                </a:solidFill>
              </a:rPr>
              <a:t>Public Water/Wastewater Providers</a:t>
            </a:r>
          </a:p>
          <a:p>
            <a:pPr lvl="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3399"/>
                </a:solidFill>
              </a:rPr>
              <a:t>Municipal/County Governments</a:t>
            </a:r>
          </a:p>
          <a:p>
            <a:pPr lvl="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3399"/>
                </a:solidFill>
              </a:rPr>
              <a:t>Navigation</a:t>
            </a:r>
          </a:p>
          <a:p>
            <a:pPr lvl="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3399"/>
                </a:solidFill>
              </a:rPr>
              <a:t>Conservation Districts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Comments?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9525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Next Steps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763713"/>
            <a:ext cx="8229600" cy="4389437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3399"/>
                </a:solidFill>
              </a:rPr>
              <a:t>Synthesize all issues identified today</a:t>
            </a:r>
          </a:p>
          <a:p>
            <a:r>
              <a:rPr lang="en-US" sz="2800" b="1" dirty="0" smtClean="0">
                <a:solidFill>
                  <a:srgbClr val="003399"/>
                </a:solidFill>
              </a:rPr>
              <a:t>Distribute to each member for review and </a:t>
            </a:r>
            <a:r>
              <a:rPr lang="en-US" sz="2800" b="1" i="1" u="sng" dirty="0" smtClean="0">
                <a:solidFill>
                  <a:srgbClr val="003399"/>
                </a:solidFill>
              </a:rPr>
              <a:t>use in eliciting other issues from their peers</a:t>
            </a:r>
          </a:p>
          <a:p>
            <a:r>
              <a:rPr lang="en-US" sz="2800" b="1" dirty="0" smtClean="0">
                <a:solidFill>
                  <a:srgbClr val="003399"/>
                </a:solidFill>
              </a:rPr>
              <a:t>Basis for discussion and prioritization in February Regional Meetings</a:t>
            </a:r>
          </a:p>
          <a:p>
            <a:r>
              <a:rPr lang="en-US" sz="2800" b="1" dirty="0" smtClean="0">
                <a:solidFill>
                  <a:srgbClr val="003399"/>
                </a:solidFill>
              </a:rPr>
              <a:t>Provide preliminary list of recommendations for these issues</a:t>
            </a:r>
          </a:p>
          <a:p>
            <a:r>
              <a:rPr lang="en-US" sz="2800" b="1" dirty="0" smtClean="0">
                <a:solidFill>
                  <a:srgbClr val="003399"/>
                </a:solidFill>
              </a:rPr>
              <a:t>Discuss recommendations at March Regional Meetings</a:t>
            </a:r>
            <a:endParaRPr lang="en-US" sz="28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Next Steps (Continued)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3399"/>
                </a:solidFill>
              </a:rPr>
              <a:t>Statewide Meeting in April to discuss and prioritize recommendations</a:t>
            </a:r>
          </a:p>
          <a:p>
            <a:r>
              <a:rPr lang="en-US" sz="2800" b="1" dirty="0" smtClean="0">
                <a:solidFill>
                  <a:srgbClr val="003399"/>
                </a:solidFill>
              </a:rPr>
              <a:t>Prepare Draft Executive Summary in May</a:t>
            </a:r>
          </a:p>
          <a:p>
            <a:r>
              <a:rPr lang="en-US" sz="2800" b="1" dirty="0" smtClean="0">
                <a:solidFill>
                  <a:srgbClr val="003399"/>
                </a:solidFill>
              </a:rPr>
              <a:t>Conduct public meetings throughout the State in summer, early fall to discuss the Draft Plan</a:t>
            </a:r>
          </a:p>
          <a:p>
            <a:r>
              <a:rPr lang="en-US" sz="2800" b="1" dirty="0" smtClean="0">
                <a:solidFill>
                  <a:srgbClr val="003399"/>
                </a:solidFill>
              </a:rPr>
              <a:t>Finalize the Arkansas Water Plan and submit to the Arkansas Natural Resources Commission in November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February Regional Meetings*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dirty="0" smtClean="0">
                <a:solidFill>
                  <a:srgbClr val="003399"/>
                </a:solidFill>
              </a:rPr>
              <a:t>East Region – Jonesboro – 18</a:t>
            </a:r>
            <a:r>
              <a:rPr lang="en-US" sz="2800" b="1" baseline="30000" dirty="0" smtClean="0">
                <a:solidFill>
                  <a:srgbClr val="003399"/>
                </a:solidFill>
              </a:rPr>
              <a:t>th</a:t>
            </a:r>
            <a:r>
              <a:rPr lang="en-US" sz="2800" b="1" dirty="0" smtClean="0">
                <a:solidFill>
                  <a:srgbClr val="003399"/>
                </a:solidFill>
              </a:rPr>
              <a:t> </a:t>
            </a:r>
          </a:p>
          <a:p>
            <a:pPr lvl="0"/>
            <a:r>
              <a:rPr lang="en-US" sz="2800" b="1" dirty="0" smtClean="0">
                <a:solidFill>
                  <a:srgbClr val="003399"/>
                </a:solidFill>
              </a:rPr>
              <a:t>North Region – Mountain View – 19</a:t>
            </a:r>
            <a:r>
              <a:rPr lang="en-US" sz="2800" b="1" baseline="30000" dirty="0" smtClean="0">
                <a:solidFill>
                  <a:srgbClr val="003399"/>
                </a:solidFill>
              </a:rPr>
              <a:t>th</a:t>
            </a:r>
            <a:r>
              <a:rPr lang="en-US" sz="2800" b="1" dirty="0" smtClean="0">
                <a:solidFill>
                  <a:srgbClr val="003399"/>
                </a:solidFill>
              </a:rPr>
              <a:t> </a:t>
            </a:r>
          </a:p>
          <a:p>
            <a:pPr lvl="0"/>
            <a:r>
              <a:rPr lang="en-US" sz="2800" b="1" dirty="0" smtClean="0">
                <a:solidFill>
                  <a:srgbClr val="003399"/>
                </a:solidFill>
              </a:rPr>
              <a:t>West-Central Region – Russellville – 20</a:t>
            </a:r>
            <a:r>
              <a:rPr lang="en-US" sz="2800" b="1" baseline="30000" dirty="0" smtClean="0">
                <a:solidFill>
                  <a:srgbClr val="003399"/>
                </a:solidFill>
              </a:rPr>
              <a:t>th</a:t>
            </a:r>
            <a:r>
              <a:rPr lang="en-US" sz="2800" b="1" dirty="0" smtClean="0">
                <a:solidFill>
                  <a:srgbClr val="003399"/>
                </a:solidFill>
              </a:rPr>
              <a:t> </a:t>
            </a:r>
          </a:p>
          <a:p>
            <a:pPr lvl="0"/>
            <a:r>
              <a:rPr lang="en-US" sz="2800" b="1" dirty="0" smtClean="0">
                <a:solidFill>
                  <a:srgbClr val="003399"/>
                </a:solidFill>
              </a:rPr>
              <a:t>South-Central Region – Hot Springs – 24th</a:t>
            </a:r>
          </a:p>
          <a:p>
            <a:pPr lvl="0"/>
            <a:r>
              <a:rPr lang="en-US" sz="2800" b="1" dirty="0" smtClean="0">
                <a:solidFill>
                  <a:srgbClr val="003399"/>
                </a:solidFill>
              </a:rPr>
              <a:t>Southwest Region – Texarkana –  25</a:t>
            </a:r>
            <a:r>
              <a:rPr lang="en-US" sz="2800" b="1" baseline="30000" dirty="0" smtClean="0">
                <a:solidFill>
                  <a:srgbClr val="003399"/>
                </a:solidFill>
              </a:rPr>
              <a:t>th</a:t>
            </a:r>
            <a:r>
              <a:rPr lang="en-US" sz="2800" b="1" dirty="0" smtClean="0">
                <a:solidFill>
                  <a:srgbClr val="003399"/>
                </a:solidFill>
              </a:rPr>
              <a:t>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* </a:t>
            </a:r>
            <a:r>
              <a:rPr lang="en-US" b="1" dirty="0" smtClean="0"/>
              <a:t>Tentative Schedule </a:t>
            </a:r>
            <a:r>
              <a:rPr lang="en-US" dirty="0" smtClean="0"/>
              <a:t>– </a:t>
            </a:r>
            <a:r>
              <a:rPr lang="en-US" b="1" dirty="0" smtClean="0"/>
              <a:t>Final Schedule distributed with 	Revised Issues List.  Use Inclement Weather Policy 	for State Offices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February Regional Meetings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Present Gap analysis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Areas where 2050 demand projections exceed estimated supply</a:t>
            </a:r>
            <a:endParaRPr lang="en-US" sz="2800" b="1" dirty="0" smtClean="0">
              <a:solidFill>
                <a:srgbClr val="003399"/>
              </a:solidFill>
            </a:endParaRPr>
          </a:p>
          <a:p>
            <a:r>
              <a:rPr lang="en-US" sz="3200" b="1" dirty="0" smtClean="0">
                <a:solidFill>
                  <a:srgbClr val="003399"/>
                </a:solidFill>
              </a:rPr>
              <a:t>Discuss and prioritize issues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Highest regional priority issues by sector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Highest regional priority issues by category</a:t>
            </a:r>
          </a:p>
          <a:p>
            <a:pPr lvl="1">
              <a:buFont typeface="Wingdings" pitchFamily="2" charset="2"/>
              <a:buChar char="Ø"/>
            </a:pPr>
            <a:endParaRPr lang="en-US" sz="28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809624"/>
            <a:ext cx="8229600" cy="7334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Information and Your Input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582738"/>
            <a:ext cx="8229600" cy="4389437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3399"/>
                </a:solidFill>
              </a:rPr>
              <a:t>Email additional comments, issues, concerns</a:t>
            </a:r>
          </a:p>
          <a:p>
            <a:pPr>
              <a:buNone/>
            </a:pPr>
            <a:r>
              <a:rPr lang="en-US" b="1" dirty="0" smtClean="0">
                <a:solidFill>
                  <a:srgbClr val="003399"/>
                </a:solidFill>
              </a:rPr>
              <a:t>	     	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Spokespersons or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		twh@ftn-assoc.com</a:t>
            </a:r>
          </a:p>
          <a:p>
            <a:pPr>
              <a:buNone/>
            </a:pPr>
            <a:r>
              <a:rPr lang="en-US" b="1" dirty="0" smtClean="0">
                <a:solidFill>
                  <a:srgbClr val="003399"/>
                </a:solidFill>
              </a:rPr>
              <a:t>	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800" b="1" dirty="0" smtClean="0">
                <a:solidFill>
                  <a:srgbClr val="003399"/>
                </a:solidFill>
              </a:rPr>
              <a:t>Arkansas Water Plan Website</a:t>
            </a:r>
          </a:p>
          <a:p>
            <a:pPr lvl="1">
              <a:buNone/>
            </a:pPr>
            <a:endParaRPr lang="en-US" b="1" dirty="0" smtClean="0">
              <a:solidFill>
                <a:srgbClr val="003399"/>
              </a:solidFill>
            </a:endParaRPr>
          </a:p>
          <a:p>
            <a:pPr lvl="1">
              <a:buNone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	www.arwaterplan.arkansas.gov</a:t>
            </a:r>
          </a:p>
          <a:p>
            <a:pPr>
              <a:buNone/>
            </a:pPr>
            <a:r>
              <a:rPr lang="en-US" b="1" dirty="0" smtClean="0">
                <a:solidFill>
                  <a:srgbClr val="003399"/>
                </a:solidFill>
              </a:rPr>
              <a:t>	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C00000"/>
                </a:solidFill>
              </a:rPr>
              <a:t>Website Addresses in Your Folders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Final Questions?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Thank You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434" y="15331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Workgroup Purpose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endParaRPr lang="en-US" sz="440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quarter" idx="11"/>
          </p:nvPr>
        </p:nvSpPr>
        <p:spPr>
          <a:xfrm>
            <a:off x="402020" y="2664919"/>
            <a:ext cx="8245366" cy="882322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</a:pPr>
            <a:r>
              <a:rPr lang="en-US" sz="3600" b="1" dirty="0" smtClean="0">
                <a:solidFill>
                  <a:srgbClr val="003399"/>
                </a:solidFill>
              </a:rPr>
              <a:t>Identify and prioritize water issues in Arkansas and recommendations for resolving these issues</a:t>
            </a:r>
          </a:p>
        </p:txBody>
      </p:sp>
    </p:spTree>
    <p:extLst>
      <p:ext uri="{BB962C8B-B14F-4D97-AF65-F5344CB8AC3E}">
        <p14:creationId xmlns:p14="http://schemas.microsoft.com/office/powerpoint/2010/main" xmlns="" val="15604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01156"/>
            <a:ext cx="8686800" cy="689742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 smtClean="0">
                <a:latin typeface="Cambria" pitchFamily="18" charset="0"/>
              </a:rPr>
              <a:t>Thank you for Participating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endParaRPr lang="en-US" sz="440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quarter" idx="11"/>
          </p:nvPr>
        </p:nvSpPr>
        <p:spPr>
          <a:xfrm>
            <a:off x="291662" y="1056289"/>
            <a:ext cx="8245366" cy="419362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4800" b="1" dirty="0" smtClean="0"/>
              <a:t>Membership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3399"/>
                </a:solidFill>
              </a:rPr>
              <a:t>Nominations – Everyone nominated is a 	member of Workgroup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3399"/>
                </a:solidFill>
              </a:rPr>
              <a:t>Spokespersons for each sector</a:t>
            </a:r>
          </a:p>
          <a:p>
            <a:pPr lvl="1">
              <a:buFontTx/>
              <a:buChar char="-"/>
            </a:pPr>
            <a:r>
              <a:rPr lang="en-US" sz="3300" b="1" dirty="0" smtClean="0">
                <a:solidFill>
                  <a:schemeClr val="accent5">
                    <a:lumMod val="50000"/>
                  </a:schemeClr>
                </a:solidFill>
              </a:rPr>
              <a:t>Participation in previous meetings</a:t>
            </a:r>
          </a:p>
          <a:p>
            <a:pPr lvl="1">
              <a:buFontTx/>
              <a:buChar char="-"/>
            </a:pPr>
            <a:r>
              <a:rPr lang="en-US" sz="3300" b="1" dirty="0" smtClean="0">
                <a:solidFill>
                  <a:schemeClr val="accent5">
                    <a:lumMod val="50000"/>
                  </a:schemeClr>
                </a:solidFill>
              </a:rPr>
              <a:t>Sphere of influence</a:t>
            </a:r>
          </a:p>
          <a:p>
            <a:pPr lvl="1">
              <a:buFontTx/>
              <a:buChar char="-"/>
            </a:pPr>
            <a:r>
              <a:rPr lang="en-US" sz="3300" b="1" dirty="0" smtClean="0">
                <a:solidFill>
                  <a:schemeClr val="accent5">
                    <a:lumMod val="50000"/>
                  </a:schemeClr>
                </a:solidFill>
              </a:rPr>
              <a:t>ANRC recommendation</a:t>
            </a:r>
          </a:p>
          <a:p>
            <a:pPr lvl="1">
              <a:buFontTx/>
              <a:buChar char="-"/>
            </a:pPr>
            <a:r>
              <a:rPr lang="en-US" sz="3300" b="1" dirty="0" smtClean="0">
                <a:solidFill>
                  <a:schemeClr val="accent5">
                    <a:lumMod val="50000"/>
                  </a:schemeClr>
                </a:solidFill>
              </a:rPr>
              <a:t>Serves as a focal point, not a filter</a:t>
            </a:r>
          </a:p>
        </p:txBody>
      </p:sp>
    </p:spTree>
    <p:extLst>
      <p:ext uri="{BB962C8B-B14F-4D97-AF65-F5344CB8AC3E}">
        <p14:creationId xmlns:p14="http://schemas.microsoft.com/office/powerpoint/2010/main" xmlns="" val="15604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731" y="2557955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 smtClean="0"/>
              <a:t>Workgroup Process</a:t>
            </a:r>
            <a:endParaRPr lang="en-US" sz="440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5604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8" y="677917"/>
            <a:ext cx="8229600" cy="74426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Workgroup Process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3" y="1525260"/>
            <a:ext cx="8229600" cy="4389437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Five Planning Region Subgroups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3399"/>
                </a:solidFill>
              </a:rPr>
              <a:t>	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- 11 Sectors in each region</a:t>
            </a:r>
          </a:p>
          <a:p>
            <a:r>
              <a:rPr lang="en-US" sz="3200" b="1" dirty="0" smtClean="0">
                <a:solidFill>
                  <a:srgbClr val="003399"/>
                </a:solidFill>
              </a:rPr>
              <a:t>Four meetings</a:t>
            </a:r>
          </a:p>
          <a:p>
            <a:pPr>
              <a:buNone/>
            </a:pPr>
            <a:r>
              <a:rPr lang="en-US" b="1" dirty="0" smtClean="0">
                <a:solidFill>
                  <a:srgbClr val="003399"/>
                </a:solidFill>
              </a:rPr>
              <a:t>	</a:t>
            </a:r>
            <a:r>
              <a:rPr lang="en-US" sz="2800" b="1" dirty="0" smtClean="0">
                <a:solidFill>
                  <a:srgbClr val="003399"/>
                </a:solidFill>
              </a:rPr>
              <a:t>-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Today – 1</a:t>
            </a:r>
            <a:r>
              <a:rPr lang="en-US" sz="2800" b="1" baseline="30000" dirty="0" smtClean="0">
                <a:solidFill>
                  <a:schemeClr val="accent5">
                    <a:lumMod val="50000"/>
                  </a:schemeClr>
                </a:solidFill>
              </a:rPr>
              <a:t>st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 Statewide issues meeting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	- February – 5 regional meetings*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	- March – 5 regional meetings*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	- April – Final Statewide recommendations 	meeting*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		* Handout with city and date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9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07818"/>
            <a:ext cx="9144000" cy="706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8" y="677917"/>
            <a:ext cx="8229600" cy="74426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Workgroup Process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07" y="1793274"/>
            <a:ext cx="8434551" cy="4389437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Five Regional Meetings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3399"/>
                </a:solidFill>
              </a:rPr>
              <a:t>	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- Additional public meeting follows	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	- Same location –input on results from 		 Subgroup meeting</a:t>
            </a:r>
          </a:p>
          <a:p>
            <a:r>
              <a:rPr lang="en-US" sz="3200" b="1" dirty="0" smtClean="0">
                <a:solidFill>
                  <a:srgbClr val="003399"/>
                </a:solidFill>
              </a:rPr>
              <a:t>All comments will be captured and included in Appendices to the updated Arkansas Water Plan</a:t>
            </a:r>
          </a:p>
        </p:txBody>
      </p:sp>
    </p:spTree>
    <p:extLst>
      <p:ext uri="{BB962C8B-B14F-4D97-AF65-F5344CB8AC3E}">
        <p14:creationId xmlns:p14="http://schemas.microsoft.com/office/powerpoint/2010/main" xmlns="" val="10359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8" y="677917"/>
            <a:ext cx="8229600" cy="74426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Workgroup Process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3" y="1525260"/>
            <a:ext cx="8229600" cy="4389437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Solicit input  on water issues and recommendations</a:t>
            </a:r>
          </a:p>
          <a:p>
            <a:r>
              <a:rPr lang="en-US" sz="3200" b="1" dirty="0" smtClean="0">
                <a:solidFill>
                  <a:srgbClr val="003399"/>
                </a:solidFill>
              </a:rPr>
              <a:t>Every issue and recommendation will be captured</a:t>
            </a:r>
          </a:p>
          <a:p>
            <a:pPr lvl="1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Not all will be addressed In This Plan Update</a:t>
            </a:r>
          </a:p>
          <a:p>
            <a:pPr lvl="1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All will be provided to appropriate agencies/organizations for consideration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9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4C7DDF731A7245BD9C9D6BB8130A5F" ma:contentTypeVersion="6" ma:contentTypeDescription="Create a new document." ma:contentTypeScope="" ma:versionID="18a35025eef8fc3423081b5ce7085327">
  <xsd:schema xmlns:xsd="http://www.w3.org/2001/XMLSchema" xmlns:xs="http://www.w3.org/2001/XMLSchema" xmlns:p="http://schemas.microsoft.com/office/2006/metadata/properties" xmlns:ns2="e82d9c9c-0106-4092-b4b0-0a0a115e3169" targetNamespace="http://schemas.microsoft.com/office/2006/metadata/properties" ma:root="true" ma:fieldsID="49a9e9858634b921b0e61c881ba2b417" ns2:_="">
    <xsd:import namespace="e82d9c9c-0106-4092-b4b0-0a0a115e3169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2:Design_x0020_Theme" minOccurs="0"/>
                <xsd:element ref="ns2:Size" minOccurs="0"/>
                <xsd:element ref="ns2:Orientation" minOccurs="0"/>
                <xsd:element ref="ns2:Produ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2d9c9c-0106-4092-b4b0-0a0a115e3169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1" nillable="true" ma:displayName="Document Type" ma:format="RadioButtons" ma:internalName="Document_x0020_Type">
      <xsd:simpleType>
        <xsd:restriction base="dms:Choice">
          <xsd:enumeration value="InDesign"/>
          <xsd:enumeration value="Word"/>
          <xsd:enumeration value="PowerPoint"/>
          <xsd:enumeration value="Other"/>
        </xsd:restriction>
      </xsd:simpleType>
    </xsd:element>
    <xsd:element name="Design_x0020_Theme" ma:index="2" nillable="true" ma:displayName="Design Theme" ma:format="RadioButtons" ma:internalName="Design_x0020_Theme">
      <xsd:simpleType>
        <xsd:restriction base="dms:Choice">
          <xsd:enumeration value="Foundation"/>
          <xsd:enumeration value="Framework"/>
          <xsd:enumeration value="Focus"/>
          <xsd:enumeration value="N/A"/>
        </xsd:restriction>
      </xsd:simpleType>
    </xsd:element>
    <xsd:element name="Size" ma:index="3" nillable="true" ma:displayName="Size" ma:format="RadioButtons" ma:internalName="Size">
      <xsd:simpleType>
        <xsd:restriction base="dms:Choice">
          <xsd:enumeration value="US Letter"/>
          <xsd:enumeration value="A4"/>
          <xsd:enumeration value="Binder"/>
          <xsd:enumeration value="Other"/>
        </xsd:restriction>
      </xsd:simpleType>
    </xsd:element>
    <xsd:element name="Orientation" ma:index="4" nillable="true" ma:displayName="Orientation" ma:default="Portrait" ma:format="RadioButtons" ma:internalName="Orientation">
      <xsd:simpleType>
        <xsd:restriction base="dms:Choice">
          <xsd:enumeration value="Portrait"/>
          <xsd:enumeration value="Landscape"/>
        </xsd:restriction>
      </xsd:simpleType>
    </xsd:element>
    <xsd:element name="Product" ma:index="5" nillable="true" ma:displayName="Product" ma:format="RadioButtons" ma:internalName="Product">
      <xsd:simpleType>
        <xsd:restriction base="dms:Choice">
          <xsd:enumeration value="Covers"/>
          <xsd:enumeration value="Tabs"/>
          <xsd:enumeration value="CDs"/>
          <xsd:enumeration value="Brochures"/>
          <xsd:enumeration value="Leave-behinds"/>
          <xsd:enumeration value="PPT Presentations"/>
          <xsd:enumeration value="Exhibit Booth"/>
          <xsd:enumeration value="Fact Sheet"/>
          <xsd:enumeration value="Ads"/>
          <xsd:enumeration value="SPI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A55F48-931E-4D28-8295-AED1856A6F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2d9c9c-0106-4092-b4b0-0a0a115e31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DCD9DC-EB33-4673-ACCC-61E7A6281B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5131</TotalTime>
  <Words>382</Words>
  <Application>Microsoft Office PowerPoint</Application>
  <PresentationFormat>On-screen Show (4:3)</PresentationFormat>
  <Paragraphs>142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Comprehensive Update  of the Arkansas Water Plan</vt:lpstr>
      <vt:lpstr>Welcome </vt:lpstr>
      <vt:lpstr>Workgroup Purpose </vt:lpstr>
      <vt:lpstr>Thank you for Participating </vt:lpstr>
      <vt:lpstr>Workgroup Process</vt:lpstr>
      <vt:lpstr>Workgroup Process</vt:lpstr>
      <vt:lpstr>Slide 7</vt:lpstr>
      <vt:lpstr>Workgroup Process</vt:lpstr>
      <vt:lpstr>Workgroup Process</vt:lpstr>
      <vt:lpstr>Members Responsibility</vt:lpstr>
      <vt:lpstr>Workgroup Process</vt:lpstr>
      <vt:lpstr>Workgroup Process</vt:lpstr>
      <vt:lpstr>Questions? </vt:lpstr>
      <vt:lpstr>Today’s Meeting</vt:lpstr>
      <vt:lpstr>Today’s Meeting (Continued)</vt:lpstr>
      <vt:lpstr>Process</vt:lpstr>
      <vt:lpstr>Questions? </vt:lpstr>
      <vt:lpstr>Sector Discussion Locations</vt:lpstr>
      <vt:lpstr>Report Out</vt:lpstr>
      <vt:lpstr>Report Out – 5 Min/Combined Group</vt:lpstr>
      <vt:lpstr>Comments?</vt:lpstr>
      <vt:lpstr>Next Steps</vt:lpstr>
      <vt:lpstr>Next Steps (Continued)</vt:lpstr>
      <vt:lpstr>February Regional Meetings*</vt:lpstr>
      <vt:lpstr>February Regional Meetings</vt:lpstr>
      <vt:lpstr>Information and Your Input</vt:lpstr>
      <vt:lpstr>Final Questions?</vt:lpstr>
      <vt:lpstr>Thank You</vt:lpstr>
    </vt:vector>
  </TitlesOfParts>
  <Company>CDM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Horrie, Mitchell</dc:creator>
  <cp:lastModifiedBy>KWT</cp:lastModifiedBy>
  <cp:revision>288</cp:revision>
  <cp:lastPrinted>2013-05-04T23:20:26Z</cp:lastPrinted>
  <dcterms:created xsi:type="dcterms:W3CDTF">2012-12-07T17:27:06Z</dcterms:created>
  <dcterms:modified xsi:type="dcterms:W3CDTF">2014-01-13T19:57:28Z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0x010100A04C7DDF731A7245BD9C9D6BB8130A5F</vt:lpwstr>
  </property>
  <property fmtid="{D5CDD505-2E9C-101B-9397-08002B2CF9AE}" pid="3" name="Order">
    <vt:r8>4000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Orientation">
    <vt:lpwstr>Landscape</vt:lpwstr>
  </property>
  <property fmtid="{D5CDD505-2E9C-101B-9397-08002B2CF9AE}" pid="8" name="Size">
    <vt:lpwstr>Other</vt:lpwstr>
  </property>
  <property fmtid="{D5CDD505-2E9C-101B-9397-08002B2CF9AE}" pid="9" name="Product">
    <vt:lpwstr>PPT Presentations</vt:lpwstr>
  </property>
  <property fmtid="{D5CDD505-2E9C-101B-9397-08002B2CF9AE}" pid="10" name="Design Theme">
    <vt:lpwstr>Framework</vt:lpwstr>
  </property>
  <property fmtid="{D5CDD505-2E9C-101B-9397-08002B2CF9AE}" pid="11" name="Document Type">
    <vt:lpwstr>PowerPoint</vt:lpwstr>
  </property>
</Properties>
</file>